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3" r:id="rId3"/>
    <p:sldId id="499" r:id="rId4"/>
    <p:sldId id="504" r:id="rId5"/>
    <p:sldId id="502" r:id="rId6"/>
    <p:sldId id="515" r:id="rId7"/>
    <p:sldId id="516" r:id="rId8"/>
    <p:sldId id="509" r:id="rId9"/>
    <p:sldId id="518" r:id="rId10"/>
    <p:sldId id="517" r:id="rId11"/>
    <p:sldId id="519" r:id="rId12"/>
    <p:sldId id="505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0" d="100"/>
          <a:sy n="60" d="100"/>
        </p:scale>
        <p:origin x="216" y="4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86063026-8913-E51F-F8CD-2BD38686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75" r="9089" b="2310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 PINK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E9FEB08-0567-0CE1-8090-F6070A2A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4" r="9090" b="2306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-250217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1093" y="2443480"/>
            <a:ext cx="4682170" cy="406047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Qué hace el Sistema</a:t>
            </a:r>
            <a:br>
              <a:rPr lang="es-MX" sz="1600" dirty="0">
                <a:solidFill>
                  <a:schemeClr val="bg1"/>
                </a:solidFill>
              </a:rPr>
            </a:br>
            <a:r>
              <a:rPr lang="es-MX" sz="1600" dirty="0">
                <a:solidFill>
                  <a:schemeClr val="bg1"/>
                </a:solidFill>
              </a:rPr>
              <a:t>El sistema </a:t>
            </a:r>
            <a:r>
              <a:rPr lang="es-MX" sz="1600" b="1" dirty="0">
                <a:solidFill>
                  <a:schemeClr val="bg1"/>
                </a:solidFill>
              </a:rPr>
              <a:t>ALL PINK Manager</a:t>
            </a:r>
            <a:r>
              <a:rPr lang="es-MX" sz="1600" dirty="0">
                <a:solidFill>
                  <a:schemeClr val="bg1"/>
                </a:solidFill>
              </a:rPr>
              <a:t> permite a </a:t>
            </a:r>
            <a:r>
              <a:rPr lang="es-MX" sz="1600" b="1" dirty="0">
                <a:solidFill>
                  <a:schemeClr val="bg1"/>
                </a:solidFill>
              </a:rPr>
              <a:t>administradores</a:t>
            </a:r>
            <a:r>
              <a:rPr lang="es-MX" sz="1600" dirty="0">
                <a:solidFill>
                  <a:schemeClr val="bg1"/>
                </a:solidFill>
              </a:rPr>
              <a:t> y </a:t>
            </a:r>
            <a:r>
              <a:rPr lang="es-MX" sz="1600" b="1" dirty="0">
                <a:solidFill>
                  <a:schemeClr val="bg1"/>
                </a:solidFill>
              </a:rPr>
              <a:t>empleados</a:t>
            </a:r>
            <a:r>
              <a:rPr lang="es-MX" sz="1600" dirty="0">
                <a:solidFill>
                  <a:schemeClr val="bg1"/>
                </a:solidFill>
              </a:rPr>
              <a:t> gestionar el inventario en tiempo real, automatizar la reposición de productos y administrar campañas de marketing digital. Además, genera reportes gráficos e impresos para facilitar la toma de decisiones.</a:t>
            </a:r>
          </a:p>
          <a:p>
            <a:r>
              <a:rPr lang="es-MX" sz="1600" b="1" dirty="0">
                <a:solidFill>
                  <a:schemeClr val="bg1"/>
                </a:solidFill>
              </a:rPr>
              <a:t>Qué NO hace el Sistema</a:t>
            </a:r>
            <a:br>
              <a:rPr lang="es-MX" sz="1600" dirty="0">
                <a:solidFill>
                  <a:schemeClr val="bg1"/>
                </a:solidFill>
              </a:rPr>
            </a:br>
            <a:r>
              <a:rPr lang="es-MX" sz="1600" dirty="0">
                <a:solidFill>
                  <a:schemeClr val="bg1"/>
                </a:solidFill>
              </a:rPr>
              <a:t>El sistema no gestiona tiendas físicas, logística externa ni recursos humanos. No incluye módulos para transporte, almacenamiento fuera de la plataforma o manejo de nóminas.</a:t>
            </a:r>
          </a:p>
          <a:p>
            <a:r>
              <a:rPr lang="es-MX" sz="1600" b="1" dirty="0">
                <a:solidFill>
                  <a:schemeClr val="bg1"/>
                </a:solidFill>
              </a:rPr>
              <a:t>Tecnologías</a:t>
            </a:r>
            <a:br>
              <a:rPr lang="es-MX" sz="1600" dirty="0">
                <a:solidFill>
                  <a:schemeClr val="bg1"/>
                </a:solidFill>
              </a:rPr>
            </a:br>
            <a:r>
              <a:rPr lang="es-MX" sz="1600" dirty="0">
                <a:solidFill>
                  <a:schemeClr val="bg1"/>
                </a:solidFill>
              </a:rPr>
              <a:t>El sistema usa una arquitectura web en tres capas. El </a:t>
            </a:r>
            <a:r>
              <a:rPr lang="es-MX" sz="1600" b="1" dirty="0">
                <a:solidFill>
                  <a:schemeClr val="bg1"/>
                </a:solidFill>
              </a:rPr>
              <a:t>Back-</a:t>
            </a:r>
            <a:r>
              <a:rPr lang="es-MX" sz="1600" b="1" dirty="0" err="1">
                <a:solidFill>
                  <a:schemeClr val="bg1"/>
                </a:solidFill>
              </a:rPr>
              <a:t>End</a:t>
            </a:r>
            <a:r>
              <a:rPr lang="es-MX" sz="1600" dirty="0">
                <a:solidFill>
                  <a:schemeClr val="bg1"/>
                </a:solidFill>
              </a:rPr>
              <a:t> se desarrollará con </a:t>
            </a:r>
            <a:r>
              <a:rPr lang="es-MX" sz="1600" b="1" dirty="0">
                <a:solidFill>
                  <a:schemeClr val="bg1"/>
                </a:solidFill>
              </a:rPr>
              <a:t>Node.js</a:t>
            </a:r>
            <a:r>
              <a:rPr lang="es-MX" sz="1600" dirty="0">
                <a:solidFill>
                  <a:schemeClr val="bg1"/>
                </a:solidFill>
              </a:rPr>
              <a:t> y </a:t>
            </a:r>
            <a:r>
              <a:rPr lang="es-MX" sz="1600" b="1" dirty="0">
                <a:solidFill>
                  <a:schemeClr val="bg1"/>
                </a:solidFill>
              </a:rPr>
              <a:t>MongoDB</a:t>
            </a:r>
            <a:r>
              <a:rPr lang="es-MX" sz="1600" dirty="0">
                <a:solidFill>
                  <a:schemeClr val="bg1"/>
                </a:solidFill>
              </a:rPr>
              <a:t>, mientras que el </a:t>
            </a:r>
            <a:r>
              <a:rPr lang="es-MX" sz="1600" b="1" dirty="0">
                <a:solidFill>
                  <a:schemeClr val="bg1"/>
                </a:solidFill>
              </a:rPr>
              <a:t>Front-</a:t>
            </a:r>
            <a:r>
              <a:rPr lang="es-MX" sz="1600" b="1" dirty="0" err="1">
                <a:solidFill>
                  <a:schemeClr val="bg1"/>
                </a:solidFill>
              </a:rPr>
              <a:t>End</a:t>
            </a:r>
            <a:r>
              <a:rPr lang="es-MX" sz="1600" dirty="0">
                <a:solidFill>
                  <a:schemeClr val="bg1"/>
                </a:solidFill>
              </a:rPr>
              <a:t> usará </a:t>
            </a:r>
            <a:r>
              <a:rPr lang="es-MX" sz="1600" b="1" dirty="0" err="1">
                <a:solidFill>
                  <a:schemeClr val="bg1"/>
                </a:solidFill>
              </a:rPr>
              <a:t>React</a:t>
            </a:r>
            <a:r>
              <a:rPr lang="es-MX" sz="1600" dirty="0">
                <a:solidFill>
                  <a:schemeClr val="bg1"/>
                </a:solidFill>
              </a:rPr>
              <a:t> y </a:t>
            </a:r>
            <a:r>
              <a:rPr lang="es-MX" sz="1600" b="1" dirty="0">
                <a:solidFill>
                  <a:schemeClr val="bg1"/>
                </a:solidFill>
              </a:rPr>
              <a:t>Bootstrap</a:t>
            </a:r>
            <a:r>
              <a:rPr lang="es-MX" sz="1600" dirty="0">
                <a:solidFill>
                  <a:schemeClr val="bg1"/>
                </a:solidFill>
              </a:rPr>
              <a:t> para interfaces responsivas. Se integrarán gráficos con </a:t>
            </a:r>
            <a:r>
              <a:rPr lang="es-MX" sz="1600" b="1" dirty="0">
                <a:solidFill>
                  <a:schemeClr val="bg1"/>
                </a:solidFill>
              </a:rPr>
              <a:t>Chart.js</a:t>
            </a:r>
            <a:r>
              <a:rPr lang="es-MX" sz="1600" dirty="0">
                <a:solidFill>
                  <a:schemeClr val="bg1"/>
                </a:solidFill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0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E9FEB08-0567-0CE1-8090-F6070A2A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4" r="9090" b="2306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DELIMITACIÓN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1093" y="2718054"/>
            <a:ext cx="3687559" cy="36254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El proyecto </a:t>
            </a:r>
            <a:r>
              <a:rPr lang="es-MX" sz="1400" b="1" dirty="0">
                <a:solidFill>
                  <a:schemeClr val="bg1"/>
                </a:solidFill>
              </a:rPr>
              <a:t>ALL PINK Manager</a:t>
            </a:r>
            <a:r>
              <a:rPr lang="es-MX" sz="1400" dirty="0">
                <a:solidFill>
                  <a:schemeClr val="bg1"/>
                </a:solidFill>
              </a:rPr>
              <a:t> se desarrollará en un plazo de </a:t>
            </a:r>
            <a:r>
              <a:rPr lang="es-MX" sz="1400" b="1" dirty="0">
                <a:solidFill>
                  <a:schemeClr val="bg1"/>
                </a:solidFill>
              </a:rPr>
              <a:t>seis meses</a:t>
            </a:r>
            <a:r>
              <a:rPr lang="es-MX" sz="1400" dirty="0">
                <a:solidFill>
                  <a:schemeClr val="bg1"/>
                </a:solidFill>
              </a:rPr>
              <a:t>, distribuidos en fases claras según el </a:t>
            </a:r>
            <a:r>
              <a:rPr lang="es-MX" sz="1400" b="1" dirty="0">
                <a:solidFill>
                  <a:schemeClr val="bg1"/>
                </a:solidFill>
              </a:rPr>
              <a:t>Modelo Gantt</a:t>
            </a:r>
            <a:r>
              <a:rPr lang="es-MX" sz="1400" dirty="0">
                <a:solidFill>
                  <a:schemeClr val="bg1"/>
                </a:solidFill>
              </a:rPr>
              <a:t>. Durante los primeros dos meses se llevará a cabo la </a:t>
            </a:r>
            <a:r>
              <a:rPr lang="es-MX" sz="1400" b="1" dirty="0">
                <a:solidFill>
                  <a:schemeClr val="bg1"/>
                </a:solidFill>
              </a:rPr>
              <a:t>planificación y diseño</a:t>
            </a:r>
            <a:r>
              <a:rPr lang="es-MX" sz="1400" dirty="0">
                <a:solidFill>
                  <a:schemeClr val="bg1"/>
                </a:solidFill>
              </a:rPr>
              <a:t> del sistema, con actividades como la definición de requisitos y el diseño de interfaces, supervisadas por el equipo de desarrollo y los diseñadores UX/UI. A partir del tercer mes, comenzará la </a:t>
            </a:r>
            <a:r>
              <a:rPr lang="es-MX" sz="1400" b="1" dirty="0">
                <a:solidFill>
                  <a:schemeClr val="bg1"/>
                </a:solidFill>
              </a:rPr>
              <a:t>implementación del Back-</a:t>
            </a:r>
            <a:r>
              <a:rPr lang="es-MX" sz="1400" b="1" dirty="0" err="1">
                <a:solidFill>
                  <a:schemeClr val="bg1"/>
                </a:solidFill>
              </a:rPr>
              <a:t>End</a:t>
            </a:r>
            <a:r>
              <a:rPr lang="es-MX" sz="1400" dirty="0">
                <a:solidFill>
                  <a:schemeClr val="bg1"/>
                </a:solidFill>
              </a:rPr>
              <a:t> y </a:t>
            </a:r>
            <a:r>
              <a:rPr lang="es-MX" sz="1400" b="1" dirty="0">
                <a:solidFill>
                  <a:schemeClr val="bg1"/>
                </a:solidFill>
              </a:rPr>
              <a:t>Front-</a:t>
            </a:r>
            <a:r>
              <a:rPr lang="es-MX" sz="1400" b="1" dirty="0" err="1">
                <a:solidFill>
                  <a:schemeClr val="bg1"/>
                </a:solidFill>
              </a:rPr>
              <a:t>End</a:t>
            </a:r>
            <a:r>
              <a:rPr lang="es-MX" sz="1400" dirty="0">
                <a:solidFill>
                  <a:schemeClr val="bg1"/>
                </a:solidFill>
              </a:rPr>
              <a:t>, seguidos por pruebas y ajustes en el cuarto mes. El quinto mes estará dedicado a </a:t>
            </a:r>
            <a:r>
              <a:rPr lang="es-MX" sz="1400" b="1" dirty="0">
                <a:solidFill>
                  <a:schemeClr val="bg1"/>
                </a:solidFill>
              </a:rPr>
              <a:t>pruebas integrales</a:t>
            </a:r>
            <a:r>
              <a:rPr lang="es-MX" sz="1400" dirty="0">
                <a:solidFill>
                  <a:schemeClr val="bg1"/>
                </a:solidFill>
              </a:rPr>
              <a:t> del sistema, recolectando evidencias de funcionamiento y corrección de errores. Finalmente, en el sexto mes, se realizará el </a:t>
            </a:r>
            <a:r>
              <a:rPr lang="es-MX" sz="1400" b="1" dirty="0">
                <a:solidFill>
                  <a:schemeClr val="bg1"/>
                </a:solidFill>
              </a:rPr>
              <a:t>lanzamiento</a:t>
            </a:r>
            <a:r>
              <a:rPr lang="es-MX" sz="1400" dirty="0">
                <a:solidFill>
                  <a:schemeClr val="bg1"/>
                </a:solidFill>
              </a:rPr>
              <a:t>, con la capacitación de usuarios y entrega de la documentación final, liderada por el equipo administrativo y técnico.</a:t>
            </a:r>
            <a:endParaRPr lang="es-MX" sz="1400" dirty="0">
              <a:solidFill>
                <a:schemeClr val="bg1"/>
              </a:solidFill>
              <a:latin typeface="Work Sans Light" pitchFamily="2" charset="77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77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3071B6F9-FABF-98F5-870D-E90EB768354A}"/>
              </a:ext>
            </a:extLst>
          </p:cNvPr>
          <p:cNvSpPr/>
          <p:nvPr/>
        </p:nvSpPr>
        <p:spPr>
          <a:xfrm>
            <a:off x="-721928" y="-24896"/>
            <a:ext cx="5277852" cy="73656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-210474" y="1443596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-323209" y="913043"/>
            <a:ext cx="3239167" cy="347863"/>
            <a:chOff x="668953" y="1494678"/>
            <a:chExt cx="3239167" cy="34786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chemeClr val="bg1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2298A82-D6B2-EA28-1BAC-8504FD928DD4}"/>
              </a:ext>
            </a:extLst>
          </p:cNvPr>
          <p:cNvSpPr/>
          <p:nvPr/>
        </p:nvSpPr>
        <p:spPr>
          <a:xfrm>
            <a:off x="7675135" y="-711396"/>
            <a:ext cx="4860758" cy="80291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-210474" y="4380464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Sistema de Información Web – Servidor Local</a:t>
            </a:r>
          </a:p>
        </p:txBody>
      </p:sp>
      <p:pic>
        <p:nvPicPr>
          <p:cNvPr id="26" name="Imagen 25" descr="Patrón de fondo&#10;&#10;Descripción generada automáticamente">
            <a:extLst>
              <a:ext uri="{FF2B5EF4-FFF2-40B4-BE49-F238E27FC236}">
                <a16:creationId xmlns:a16="http://schemas.microsoft.com/office/drawing/2014/main" id="{97E987E3-3C51-CB94-B1CF-D8A0B0E6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447" y="-259509"/>
            <a:ext cx="4588074" cy="8029129"/>
          </a:xfrm>
          <a:prstGeom prst="rect">
            <a:avLst/>
          </a:prstGeom>
        </p:spPr>
      </p:pic>
      <p:grpSp>
        <p:nvGrpSpPr>
          <p:cNvPr id="33" name="Grupo 32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-374104" y="3648722"/>
            <a:ext cx="3239167" cy="347863"/>
            <a:chOff x="668953" y="1494678"/>
            <a:chExt cx="3239167" cy="347863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chemeClr val="bg1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F6A09E66-8992-BA27-1C27-0D08ED06A6CE}"/>
              </a:ext>
            </a:extLst>
          </p:cNvPr>
          <p:cNvGrpSpPr/>
          <p:nvPr/>
        </p:nvGrpSpPr>
        <p:grpSpPr>
          <a:xfrm>
            <a:off x="8809139" y="1326973"/>
            <a:ext cx="3239167" cy="347863"/>
            <a:chOff x="668953" y="1494678"/>
            <a:chExt cx="3239167" cy="347863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FFF73089-10A4-29C1-BAC3-EB81E1BD67D1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bg1"/>
                </a:solidFill>
              </a:endParaRPr>
            </a:p>
          </p:txBody>
        </p:sp>
        <p:sp>
          <p:nvSpPr>
            <p:cNvPr id="51" name="Título 1">
              <a:extLst>
                <a:ext uri="{FF2B5EF4-FFF2-40B4-BE49-F238E27FC236}">
                  <a16:creationId xmlns:a16="http://schemas.microsoft.com/office/drawing/2014/main" id="{3AB17938-5FE7-133F-5210-C6D09E311B9E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chemeClr val="bg1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899FB5B-621E-65F9-8FC5-464CF88361E5}"/>
              </a:ext>
            </a:extLst>
          </p:cNvPr>
          <p:cNvSpPr txBox="1"/>
          <p:nvPr/>
        </p:nvSpPr>
        <p:spPr>
          <a:xfrm>
            <a:off x="9044652" y="1767904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ADCB80DD-116E-8CD7-72DA-0598DBFDB5FF}"/>
              </a:ext>
            </a:extLst>
          </p:cNvPr>
          <p:cNvGrpSpPr/>
          <p:nvPr/>
        </p:nvGrpSpPr>
        <p:grpSpPr>
          <a:xfrm>
            <a:off x="8921874" y="2545374"/>
            <a:ext cx="3239167" cy="347863"/>
            <a:chOff x="668953" y="1494678"/>
            <a:chExt cx="3239167" cy="347863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613712E0-E7B0-30B7-78A9-AB21D0603B73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bg1"/>
                </a:solidFill>
              </a:endParaRPr>
            </a:p>
          </p:txBody>
        </p:sp>
        <p:sp>
          <p:nvSpPr>
            <p:cNvPr id="55" name="Título 1">
              <a:extLst>
                <a:ext uri="{FF2B5EF4-FFF2-40B4-BE49-F238E27FC236}">
                  <a16:creationId xmlns:a16="http://schemas.microsoft.com/office/drawing/2014/main" id="{6410BFA7-5C03-F4C8-A9C0-C5FCA8E2ECF6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chemeClr val="bg1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4F2D2D4-959D-6351-DC1B-67BA1EF7BA70}"/>
              </a:ext>
            </a:extLst>
          </p:cNvPr>
          <p:cNvSpPr txBox="1"/>
          <p:nvPr/>
        </p:nvSpPr>
        <p:spPr>
          <a:xfrm>
            <a:off x="9044652" y="3055480"/>
            <a:ext cx="3854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F18E350-1586-5D7D-F16E-C1195CE45D9B}"/>
              </a:ext>
            </a:extLst>
          </p:cNvPr>
          <p:cNvGrpSpPr/>
          <p:nvPr/>
        </p:nvGrpSpPr>
        <p:grpSpPr>
          <a:xfrm>
            <a:off x="8921874" y="4254968"/>
            <a:ext cx="3239167" cy="347863"/>
            <a:chOff x="668953" y="1494678"/>
            <a:chExt cx="3239167" cy="347863"/>
          </a:xfrm>
        </p:grpSpPr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9382DD55-663A-0C33-20AE-FC743BB22F3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bg1"/>
                </a:solidFill>
              </a:endParaRPr>
            </a:p>
          </p:txBody>
        </p:sp>
        <p:sp>
          <p:nvSpPr>
            <p:cNvPr id="59" name="Título 1">
              <a:extLst>
                <a:ext uri="{FF2B5EF4-FFF2-40B4-BE49-F238E27FC236}">
                  <a16:creationId xmlns:a16="http://schemas.microsoft.com/office/drawing/2014/main" id="{179F1C17-0815-A77B-8361-BA71AA391D5E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chemeClr val="bg1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3A04271-4A08-BE95-9AF6-D87A15884E23}"/>
              </a:ext>
            </a:extLst>
          </p:cNvPr>
          <p:cNvSpPr txBox="1"/>
          <p:nvPr/>
        </p:nvSpPr>
        <p:spPr>
          <a:xfrm>
            <a:off x="9044652" y="479901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Work Sans Light" pitchFamily="2" charset="77"/>
              </a:rPr>
              <a:t>Sistema de Información Web – Servidor Externo</a:t>
            </a: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FD21DD98-8F3F-CC6C-AF29-A4AB3F683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03" y="-256673"/>
            <a:ext cx="12913894" cy="73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041593" y="675443"/>
            <a:ext cx="4108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ALL PINK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ANDRES CAMILO LAGUNA BERNAL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339320" y="776316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364372" y="484538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760884" y="1356704"/>
            <a:ext cx="72280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/>
          </a:p>
          <a:p>
            <a:r>
              <a:rPr lang="es-MX" sz="1600" b="1" dirty="0"/>
              <a:t>Introducción</a:t>
            </a:r>
          </a:p>
          <a:p>
            <a:r>
              <a:rPr lang="es-MX" sz="1600" dirty="0"/>
              <a:t> </a:t>
            </a:r>
            <a:r>
              <a:rPr lang="es-MX" sz="1600" dirty="0" err="1"/>
              <a:t>All</a:t>
            </a:r>
            <a:r>
              <a:rPr lang="es-MX" sz="1600" dirty="0"/>
              <a:t> Pink es una tienda en línea dedicada a la moda femenina. Ofrecemos productos de alta calidad que combinan estilo y sostenibilidad, adaptados a las tendencias actuales del sector.</a:t>
            </a:r>
          </a:p>
          <a:p>
            <a:endParaRPr lang="es-MX" sz="1600" dirty="0"/>
          </a:p>
          <a:p>
            <a:endParaRPr lang="es-MX" sz="1600" dirty="0"/>
          </a:p>
          <a:p>
            <a:endParaRPr lang="es-MX" sz="1600" dirty="0"/>
          </a:p>
          <a:p>
            <a:r>
              <a:rPr lang="es-MX" sz="1600" b="1" dirty="0"/>
              <a:t>Descripción de la Presentación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Problema</a:t>
            </a:r>
            <a:r>
              <a:rPr lang="es-MX" sz="1600" dirty="0"/>
              <a:t>: Alta competencia y falta de diferenciación en tiendas de ropa online.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Objetivos</a:t>
            </a:r>
            <a:r>
              <a:rPr lang="es-MX" sz="1600" dirty="0"/>
              <a:t>: Presentar estrategias para posicionar la tienda como líder en moda femenina online.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Justificación</a:t>
            </a:r>
            <a:r>
              <a:rPr lang="es-MX" sz="1600" dirty="0"/>
              <a:t>: Diferenciación a través de tecnología, diseño exclusivo y sostenibilidad.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Alcance</a:t>
            </a:r>
            <a:r>
              <a:rPr lang="es-MX" sz="1600" dirty="0"/>
              <a:t>: Creación de la tienda online y optimización del sistema de gestión e inventario.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Delimitación</a:t>
            </a:r>
            <a:r>
              <a:rPr lang="es-MX" sz="1600" dirty="0"/>
              <a:t>: Centrado en moda femenina y entorno digital.</a:t>
            </a:r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7BD52A04-4AEF-1FEB-9973-C4AE1BBE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185" y="-88338"/>
            <a:ext cx="4019815" cy="70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ALL PINK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827D170B-2D0F-C087-E5D6-951EC37D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2" r="596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368717" y="1588168"/>
            <a:ext cx="5382300" cy="4904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Descripción</a:t>
            </a:r>
            <a:r>
              <a:rPr lang="en-US" b="1" dirty="0"/>
              <a:t> de la </a:t>
            </a:r>
            <a:r>
              <a:rPr lang="es-CO" b="1" dirty="0"/>
              <a:t>Presentación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b="1" dirty="0"/>
              <a:t>Problema</a:t>
            </a:r>
            <a:r>
              <a:rPr lang="en-US" dirty="0"/>
              <a:t>: La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competencia</a:t>
            </a:r>
            <a:r>
              <a:rPr lang="en-US" dirty="0"/>
              <a:t> en tiendas de ropa online </a:t>
            </a:r>
            <a:r>
              <a:rPr lang="en-US" dirty="0" err="1"/>
              <a:t>dificulta</a:t>
            </a:r>
            <a:r>
              <a:rPr lang="en-US" dirty="0"/>
              <a:t> </a:t>
            </a:r>
            <a:r>
              <a:rPr lang="en-US" dirty="0" err="1"/>
              <a:t>captar</a:t>
            </a:r>
            <a:r>
              <a:rPr lang="en-US" dirty="0"/>
              <a:t> y </a:t>
            </a:r>
            <a:r>
              <a:rPr lang="en-US" dirty="0" err="1"/>
              <a:t>fidelizar</a:t>
            </a:r>
            <a:r>
              <a:rPr lang="en-US" dirty="0"/>
              <a:t> clientes.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Objetivos</a:t>
            </a:r>
            <a:r>
              <a:rPr lang="en-US" dirty="0"/>
              <a:t>: </a:t>
            </a:r>
            <a:r>
              <a:rPr lang="en-US" dirty="0" err="1"/>
              <a:t>Posicionar</a:t>
            </a:r>
            <a:r>
              <a:rPr lang="en-US" dirty="0"/>
              <a:t> la tienda online en el mercado de moda femenina con </a:t>
            </a:r>
            <a:r>
              <a:rPr lang="en-US" dirty="0" err="1"/>
              <a:t>estrategias</a:t>
            </a:r>
            <a:r>
              <a:rPr lang="en-US" dirty="0"/>
              <a:t> de marketing y una experiencia de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mejorada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Justificación</a:t>
            </a:r>
            <a:r>
              <a:rPr lang="en-US" dirty="0"/>
              <a:t>: </a:t>
            </a:r>
            <a:r>
              <a:rPr lang="en-US" dirty="0" err="1"/>
              <a:t>Aprovechar</a:t>
            </a:r>
            <a:r>
              <a:rPr lang="en-US" dirty="0"/>
              <a:t> la </a:t>
            </a:r>
            <a:r>
              <a:rPr lang="en-US" dirty="0" err="1"/>
              <a:t>tecnología</a:t>
            </a:r>
            <a:r>
              <a:rPr lang="en-US" dirty="0"/>
              <a:t> para </a:t>
            </a:r>
            <a:r>
              <a:rPr lang="en-US" dirty="0" err="1"/>
              <a:t>diferenciar</a:t>
            </a:r>
            <a:r>
              <a:rPr lang="en-US" dirty="0"/>
              <a:t> la tienda </a:t>
            </a:r>
            <a:r>
              <a:rPr lang="en-US" dirty="0" err="1"/>
              <a:t>mediante</a:t>
            </a:r>
            <a:r>
              <a:rPr lang="en-US" dirty="0"/>
              <a:t> diseño </a:t>
            </a:r>
            <a:r>
              <a:rPr lang="en-US" dirty="0" err="1"/>
              <a:t>exclusivo</a:t>
            </a:r>
            <a:r>
              <a:rPr lang="en-US" dirty="0"/>
              <a:t> y </a:t>
            </a:r>
            <a:r>
              <a:rPr lang="en-US" dirty="0" err="1"/>
              <a:t>sostenibilidad</a:t>
            </a:r>
            <a:r>
              <a:rPr lang="en-US" dirty="0"/>
              <a:t>, </a:t>
            </a:r>
            <a:r>
              <a:rPr lang="en-US" dirty="0" err="1"/>
              <a:t>respondiendo</a:t>
            </a:r>
            <a:r>
              <a:rPr lang="en-US" dirty="0"/>
              <a:t> a las </a:t>
            </a:r>
            <a:r>
              <a:rPr lang="en-US" dirty="0" err="1"/>
              <a:t>exigencias</a:t>
            </a:r>
            <a:r>
              <a:rPr lang="en-US" dirty="0"/>
              <a:t> del </a:t>
            </a:r>
            <a:r>
              <a:rPr lang="en-US" dirty="0" err="1"/>
              <a:t>consumidor</a:t>
            </a:r>
            <a:r>
              <a:rPr lang="en-US" dirty="0"/>
              <a:t> actual.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Alcance</a:t>
            </a:r>
            <a:r>
              <a:rPr lang="en-US" dirty="0"/>
              <a:t>: </a:t>
            </a:r>
            <a:r>
              <a:rPr lang="en-US" dirty="0" err="1"/>
              <a:t>Creación</a:t>
            </a:r>
            <a:r>
              <a:rPr lang="en-US" dirty="0"/>
              <a:t> y </a:t>
            </a:r>
            <a:r>
              <a:rPr lang="en-US" dirty="0" err="1"/>
              <a:t>optimización</a:t>
            </a:r>
            <a:r>
              <a:rPr lang="en-US" dirty="0"/>
              <a:t> de la tienda en línea, gestión de inventario y </a:t>
            </a:r>
            <a:r>
              <a:rPr lang="en-US" dirty="0" err="1"/>
              <a:t>ventas</a:t>
            </a:r>
            <a:r>
              <a:rPr lang="en-US" dirty="0"/>
              <a:t>, y </a:t>
            </a:r>
            <a:r>
              <a:rPr lang="en-US" dirty="0" err="1"/>
              <a:t>estrategias</a:t>
            </a:r>
            <a:r>
              <a:rPr lang="en-US" dirty="0"/>
              <a:t> de marketing digital.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Delimitación</a:t>
            </a:r>
            <a:r>
              <a:rPr lang="en-US" dirty="0"/>
              <a:t>: Proyecto </a:t>
            </a:r>
            <a:r>
              <a:rPr lang="en-US" dirty="0" err="1"/>
              <a:t>enfocado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en la moda femenina, sin </a:t>
            </a:r>
            <a:r>
              <a:rPr lang="en-US" dirty="0" err="1"/>
              <a:t>incluir</a:t>
            </a:r>
            <a:r>
              <a:rPr lang="en-US" dirty="0"/>
              <a:t> tiendas </a:t>
            </a:r>
            <a:r>
              <a:rPr lang="en-US" dirty="0" err="1"/>
              <a:t>físicas</a:t>
            </a:r>
            <a:r>
              <a:rPr lang="en-US" dirty="0"/>
              <a:t> o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nicho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73A4D1AD-5315-DAC3-B322-3ABB183D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4" r="9090" b="2306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446920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424815" y="2237152"/>
            <a:ext cx="3438144" cy="4275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ALL PINK</a:t>
            </a:r>
            <a:r>
              <a:rPr lang="en-US" sz="1600" dirty="0">
                <a:solidFill>
                  <a:schemeClr val="bg1"/>
                </a:solidFill>
              </a:rPr>
              <a:t> es una tienda online enfocada en moda femenina. </a:t>
            </a:r>
            <a:r>
              <a:rPr lang="es-CO" sz="1600" dirty="0">
                <a:solidFill>
                  <a:schemeClr val="bg1"/>
                </a:solidFill>
              </a:rPr>
              <a:t>Se</a:t>
            </a:r>
            <a:r>
              <a:rPr lang="en-US" sz="1600" dirty="0">
                <a:solidFill>
                  <a:schemeClr val="bg1"/>
                </a:solidFill>
              </a:rPr>
              <a:t> dedica a vender ropa de calidad, con un estilo moderno y sostenible, ofreciendo una experiencia de compra sencilla y accesible para sus clientes.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Los Procesos a intervenir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Primero, se mejorará el </a:t>
            </a:r>
            <a:r>
              <a:rPr lang="en-US" sz="1600" b="1" dirty="0">
                <a:solidFill>
                  <a:schemeClr val="bg1"/>
                </a:solidFill>
              </a:rPr>
              <a:t>diseño de la tienda en línea</a:t>
            </a:r>
            <a:r>
              <a:rPr lang="en-US" sz="1600" dirty="0">
                <a:solidFill>
                  <a:schemeClr val="bg1"/>
                </a:solidFill>
              </a:rPr>
              <a:t> para hacerla más fácil de usar. Luego, se optimizará la </a:t>
            </a:r>
            <a:r>
              <a:rPr lang="en-US" sz="1600" b="1" dirty="0">
                <a:solidFill>
                  <a:schemeClr val="bg1"/>
                </a:solidFill>
              </a:rPr>
              <a:t>gestión del inventario</a:t>
            </a:r>
            <a:r>
              <a:rPr lang="en-US" sz="1600" dirty="0">
                <a:solidFill>
                  <a:schemeClr val="bg1"/>
                </a:solidFill>
              </a:rPr>
              <a:t>, garantizando control en tiempo real. Finalmente, se trabajará en la </a:t>
            </a:r>
            <a:r>
              <a:rPr lang="en-US" sz="1600" b="1" dirty="0">
                <a:solidFill>
                  <a:schemeClr val="bg1"/>
                </a:solidFill>
              </a:rPr>
              <a:t>estrategia de marketing digital</a:t>
            </a:r>
            <a:r>
              <a:rPr lang="en-US" sz="1600" dirty="0">
                <a:solidFill>
                  <a:schemeClr val="bg1"/>
                </a:solidFill>
              </a:rPr>
              <a:t> para atraer más clientes con campañas bien dirigidas.</a:t>
            </a:r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73A4D1AD-5315-DAC3-B322-3ABB183D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4" r="9090" b="2306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3" y="234315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Análisis de la información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Para entender mejor los problemas, se analizarán datos previos (</a:t>
            </a:r>
            <a:r>
              <a:rPr lang="en-US" sz="2100" b="1" dirty="0" err="1">
                <a:solidFill>
                  <a:schemeClr val="bg1"/>
                </a:solidFill>
              </a:rPr>
              <a:t>revisión</a:t>
            </a:r>
            <a:r>
              <a:rPr lang="en-US" sz="2100" b="1" dirty="0">
                <a:solidFill>
                  <a:schemeClr val="bg1"/>
                </a:solidFill>
              </a:rPr>
              <a:t> documental</a:t>
            </a:r>
            <a:r>
              <a:rPr lang="en-US" sz="2100" dirty="0">
                <a:solidFill>
                  <a:schemeClr val="bg1"/>
                </a:solidFill>
              </a:rPr>
              <a:t>), se </a:t>
            </a:r>
            <a:r>
              <a:rPr lang="en-US" sz="2100" dirty="0" err="1">
                <a:solidFill>
                  <a:schemeClr val="bg1"/>
                </a:solidFill>
              </a:rPr>
              <a:t>entrevistará</a:t>
            </a:r>
            <a:r>
              <a:rPr lang="en-US" sz="2100" dirty="0">
                <a:solidFill>
                  <a:schemeClr val="bg1"/>
                </a:solidFill>
              </a:rPr>
              <a:t> al </a:t>
            </a:r>
            <a:r>
              <a:rPr lang="en-US" sz="2100" dirty="0" err="1">
                <a:solidFill>
                  <a:schemeClr val="bg1"/>
                </a:solidFill>
              </a:rPr>
              <a:t>equipo</a:t>
            </a:r>
            <a:r>
              <a:rPr lang="en-US" sz="2100" dirty="0">
                <a:solidFill>
                  <a:schemeClr val="bg1"/>
                </a:solidFill>
              </a:rPr>
              <a:t> de marketing y </a:t>
            </a:r>
            <a:r>
              <a:rPr lang="en-US" sz="2100" dirty="0" err="1">
                <a:solidFill>
                  <a:schemeClr val="bg1"/>
                </a:solidFill>
              </a:rPr>
              <a:t>desarrollo</a:t>
            </a:r>
            <a:r>
              <a:rPr lang="en-US" sz="2100" dirty="0">
                <a:solidFill>
                  <a:schemeClr val="bg1"/>
                </a:solidFill>
              </a:rPr>
              <a:t> (</a:t>
            </a:r>
            <a:r>
              <a:rPr lang="en-US" sz="2100" b="1" dirty="0" err="1">
                <a:solidFill>
                  <a:schemeClr val="bg1"/>
                </a:solidFill>
              </a:rPr>
              <a:t>entrevistas</a:t>
            </a:r>
            <a:r>
              <a:rPr lang="en-US" sz="2100" dirty="0">
                <a:solidFill>
                  <a:schemeClr val="bg1"/>
                </a:solidFill>
              </a:rPr>
              <a:t>), se </a:t>
            </a:r>
            <a:r>
              <a:rPr lang="en-US" sz="2100" dirty="0" err="1">
                <a:solidFill>
                  <a:schemeClr val="bg1"/>
                </a:solidFill>
              </a:rPr>
              <a:t>hará</a:t>
            </a:r>
            <a:r>
              <a:rPr lang="en-US" sz="2100" dirty="0">
                <a:solidFill>
                  <a:schemeClr val="bg1"/>
                </a:solidFill>
              </a:rPr>
              <a:t> una </a:t>
            </a:r>
            <a:r>
              <a:rPr lang="en-US" sz="2100" dirty="0" err="1">
                <a:solidFill>
                  <a:schemeClr val="bg1"/>
                </a:solidFill>
              </a:rPr>
              <a:t>encuesta</a:t>
            </a:r>
            <a:r>
              <a:rPr lang="en-US" sz="2100" dirty="0">
                <a:solidFill>
                  <a:schemeClr val="bg1"/>
                </a:solidFill>
              </a:rPr>
              <a:t> a los clientes para </a:t>
            </a:r>
            <a:r>
              <a:rPr lang="en-US" sz="2100" dirty="0" err="1">
                <a:solidFill>
                  <a:schemeClr val="bg1"/>
                </a:solidFill>
              </a:rPr>
              <a:t>conocer</a:t>
            </a:r>
            <a:r>
              <a:rPr lang="en-US" sz="2100" dirty="0">
                <a:solidFill>
                  <a:schemeClr val="bg1"/>
                </a:solidFill>
              </a:rPr>
              <a:t> sus </a:t>
            </a:r>
            <a:r>
              <a:rPr lang="en-US" sz="2100" dirty="0" err="1">
                <a:solidFill>
                  <a:schemeClr val="bg1"/>
                </a:solidFill>
              </a:rPr>
              <a:t>opiniones</a:t>
            </a:r>
            <a:r>
              <a:rPr lang="en-US" sz="2100" dirty="0">
                <a:solidFill>
                  <a:schemeClr val="bg1"/>
                </a:solidFill>
              </a:rPr>
              <a:t> (</a:t>
            </a:r>
            <a:r>
              <a:rPr lang="en-US" sz="2100" b="1" dirty="0" err="1">
                <a:solidFill>
                  <a:schemeClr val="bg1"/>
                </a:solidFill>
              </a:rPr>
              <a:t>encuesta</a:t>
            </a:r>
            <a:r>
              <a:rPr lang="en-US" sz="2100" dirty="0">
                <a:solidFill>
                  <a:schemeClr val="bg1"/>
                </a:solidFill>
              </a:rPr>
              <a:t>) y se </a:t>
            </a:r>
            <a:r>
              <a:rPr lang="en-US" sz="2100" dirty="0" err="1">
                <a:solidFill>
                  <a:schemeClr val="bg1"/>
                </a:solidFill>
              </a:rPr>
              <a:t>observará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cómo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navegan</a:t>
            </a:r>
            <a:r>
              <a:rPr lang="en-US" sz="2100" dirty="0">
                <a:solidFill>
                  <a:schemeClr val="bg1"/>
                </a:solidFill>
              </a:rPr>
              <a:t> en la tienda online para </a:t>
            </a:r>
            <a:r>
              <a:rPr lang="en-US" sz="2100" dirty="0" err="1">
                <a:solidFill>
                  <a:schemeClr val="bg1"/>
                </a:solidFill>
              </a:rPr>
              <a:t>identificar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mejoras</a:t>
            </a:r>
            <a:r>
              <a:rPr lang="en-US" sz="2100" dirty="0">
                <a:solidFill>
                  <a:schemeClr val="bg1"/>
                </a:solidFill>
              </a:rPr>
              <a:t> (</a:t>
            </a:r>
            <a:r>
              <a:rPr lang="en-US" sz="2100" b="1" dirty="0" err="1">
                <a:solidFill>
                  <a:schemeClr val="bg1"/>
                </a:solidFill>
              </a:rPr>
              <a:t>observación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directa</a:t>
            </a:r>
            <a:r>
              <a:rPr lang="en-US" sz="2100" dirty="0">
                <a:solidFill>
                  <a:schemeClr val="bg1"/>
                </a:solidFill>
              </a:rPr>
              <a:t>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dirty="0" err="1">
                <a:solidFill>
                  <a:schemeClr val="bg1"/>
                </a:solidFill>
              </a:rPr>
              <a:t>Necesidades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encontradas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En el </a:t>
            </a:r>
            <a:r>
              <a:rPr lang="en-US" sz="2100" b="1" dirty="0">
                <a:solidFill>
                  <a:schemeClr val="bg1"/>
                </a:solidFill>
              </a:rPr>
              <a:t>diseño del sitio web</a:t>
            </a:r>
            <a:r>
              <a:rPr lang="en-US" sz="2100" dirty="0">
                <a:solidFill>
                  <a:schemeClr val="bg1"/>
                </a:solidFill>
              </a:rPr>
              <a:t>, se </a:t>
            </a:r>
            <a:r>
              <a:rPr lang="en-US" sz="2100" dirty="0" err="1">
                <a:solidFill>
                  <a:schemeClr val="bg1"/>
                </a:solidFill>
              </a:rPr>
              <a:t>necesita</a:t>
            </a:r>
            <a:r>
              <a:rPr lang="en-US" sz="2100" dirty="0">
                <a:solidFill>
                  <a:schemeClr val="bg1"/>
                </a:solidFill>
              </a:rPr>
              <a:t> una </a:t>
            </a:r>
            <a:r>
              <a:rPr lang="en-US" sz="2100" dirty="0" err="1">
                <a:solidFill>
                  <a:schemeClr val="bg1"/>
                </a:solidFill>
              </a:rPr>
              <a:t>navegación</a:t>
            </a:r>
            <a:r>
              <a:rPr lang="en-US" sz="2100" dirty="0">
                <a:solidFill>
                  <a:schemeClr val="bg1"/>
                </a:solidFill>
              </a:rPr>
              <a:t> más </a:t>
            </a:r>
            <a:r>
              <a:rPr lang="en-US" sz="2100" dirty="0" err="1">
                <a:solidFill>
                  <a:schemeClr val="bg1"/>
                </a:solidFill>
              </a:rPr>
              <a:t>intuitiva</a:t>
            </a:r>
            <a:r>
              <a:rPr lang="en-US" sz="2100" dirty="0">
                <a:solidFill>
                  <a:schemeClr val="bg1"/>
                </a:solidFill>
              </a:rPr>
              <a:t> y </a:t>
            </a:r>
            <a:r>
              <a:rPr lang="en-US" sz="2100" dirty="0" err="1">
                <a:solidFill>
                  <a:schemeClr val="bg1"/>
                </a:solidFill>
              </a:rPr>
              <a:t>rápida</a:t>
            </a:r>
            <a:r>
              <a:rPr lang="en-US" sz="2100" dirty="0">
                <a:solidFill>
                  <a:schemeClr val="bg1"/>
                </a:solidFill>
              </a:rPr>
              <a:t>. En la </a:t>
            </a:r>
            <a:r>
              <a:rPr lang="en-US" sz="2100" b="1" dirty="0">
                <a:solidFill>
                  <a:schemeClr val="bg1"/>
                </a:solidFill>
              </a:rPr>
              <a:t>gestión de inventario</a:t>
            </a:r>
            <a:r>
              <a:rPr lang="en-US" sz="2100" dirty="0">
                <a:solidFill>
                  <a:schemeClr val="bg1"/>
                </a:solidFill>
              </a:rPr>
              <a:t>, </a:t>
            </a:r>
            <a:r>
              <a:rPr lang="en-US" sz="2100" dirty="0" err="1">
                <a:solidFill>
                  <a:schemeClr val="bg1"/>
                </a:solidFill>
              </a:rPr>
              <a:t>hace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falta</a:t>
            </a:r>
            <a:r>
              <a:rPr lang="en-US" sz="2100" dirty="0">
                <a:solidFill>
                  <a:schemeClr val="bg1"/>
                </a:solidFill>
              </a:rPr>
              <a:t> un control </a:t>
            </a:r>
            <a:r>
              <a:rPr lang="en-US" sz="2100" dirty="0" err="1">
                <a:solidFill>
                  <a:schemeClr val="bg1"/>
                </a:solidFill>
              </a:rPr>
              <a:t>automático</a:t>
            </a:r>
            <a:r>
              <a:rPr lang="en-US" sz="2100" dirty="0">
                <a:solidFill>
                  <a:schemeClr val="bg1"/>
                </a:solidFill>
              </a:rPr>
              <a:t> para </a:t>
            </a:r>
            <a:r>
              <a:rPr lang="en-US" sz="2100" dirty="0" err="1">
                <a:solidFill>
                  <a:schemeClr val="bg1"/>
                </a:solidFill>
              </a:rPr>
              <a:t>evitar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faltantes</a:t>
            </a:r>
            <a:r>
              <a:rPr lang="en-US" sz="2100" dirty="0">
                <a:solidFill>
                  <a:schemeClr val="bg1"/>
                </a:solidFill>
              </a:rPr>
              <a:t>. En el </a:t>
            </a:r>
            <a:r>
              <a:rPr lang="en-US" sz="2100" b="1" dirty="0">
                <a:solidFill>
                  <a:schemeClr val="bg1"/>
                </a:solidFill>
              </a:rPr>
              <a:t>marketing digital</a:t>
            </a:r>
            <a:r>
              <a:rPr lang="en-US" sz="2100" dirty="0">
                <a:solidFill>
                  <a:schemeClr val="bg1"/>
                </a:solidFill>
              </a:rPr>
              <a:t>, es </a:t>
            </a:r>
            <a:r>
              <a:rPr lang="en-US" sz="2100" dirty="0" err="1">
                <a:solidFill>
                  <a:schemeClr val="bg1"/>
                </a:solidFill>
              </a:rPr>
              <a:t>importante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mejorar</a:t>
            </a:r>
            <a:r>
              <a:rPr lang="en-US" sz="2100" dirty="0">
                <a:solidFill>
                  <a:schemeClr val="bg1"/>
                </a:solidFill>
              </a:rPr>
              <a:t> la </a:t>
            </a:r>
            <a:r>
              <a:rPr lang="en-US" sz="2100" dirty="0" err="1">
                <a:solidFill>
                  <a:schemeClr val="bg1"/>
                </a:solidFill>
              </a:rPr>
              <a:t>segmentación</a:t>
            </a:r>
            <a:r>
              <a:rPr lang="en-US" sz="2100" dirty="0">
                <a:solidFill>
                  <a:schemeClr val="bg1"/>
                </a:solidFill>
              </a:rPr>
              <a:t> de las campañas para </a:t>
            </a:r>
            <a:r>
              <a:rPr lang="en-US" sz="2100" dirty="0" err="1">
                <a:solidFill>
                  <a:schemeClr val="bg1"/>
                </a:solidFill>
              </a:rPr>
              <a:t>llegar</a:t>
            </a:r>
            <a:r>
              <a:rPr lang="en-US" sz="2100" dirty="0">
                <a:solidFill>
                  <a:schemeClr val="bg1"/>
                </a:solidFill>
              </a:rPr>
              <a:t> mejor a los clientes.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47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73A4D1AD-5315-DAC3-B322-3ABB183D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4" r="9090" b="2306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40243" y="139878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chemeClr val="bg1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0" y="2990272"/>
            <a:ext cx="5042916" cy="1887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chemeClr val="bg1"/>
                </a:solidFill>
                <a:latin typeface="Work Sans Light" pitchFamily="2" charset="77"/>
              </a:rPr>
              <a:t>Desarrollar e implementar un sistema de venta de ropa con un enfoque en la estética y funcionalidad femenina para el uso cotidiano</a:t>
            </a:r>
            <a:endParaRPr lang="es-MX" sz="2000" dirty="0">
              <a:solidFill>
                <a:schemeClr val="bg1"/>
              </a:solidFill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2359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E9FEB08-0567-0CE1-8090-F6070A2A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4" r="9090" b="2306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209469" y="11245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chemeClr val="bg1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-1" y="2878042"/>
            <a:ext cx="5598695" cy="366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bg1"/>
                </a:solidFill>
                <a:latin typeface="Work Sans Light" pitchFamily="2" charset="77"/>
              </a:rPr>
              <a:t>Diseñar líneas de ropa que combinan la elegancia y funcionalidad, enfocada en la simplicidad para facilitar el uso diario y adaptarse a diferentes ocasiones.</a:t>
            </a:r>
            <a:endParaRPr lang="es-MX" sz="1200" dirty="0">
              <a:solidFill>
                <a:schemeClr val="bg1"/>
              </a:solidFill>
              <a:latin typeface="Work Sans Light" pitchFamily="2" charset="77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bg1"/>
                </a:solidFill>
                <a:latin typeface="Work Sans Light" pitchFamily="2" charset="77"/>
              </a:rPr>
              <a:t>Desarrollar una plataforma de ventas en línea intuitiva y accesible, que permita a las mujeres encontrar fácilmente prendas que se ajusten a sus necesidades diarias con un proceso de compra simplificado.</a:t>
            </a:r>
            <a:endParaRPr lang="es-MX" sz="1200" dirty="0">
              <a:solidFill>
                <a:schemeClr val="bg1"/>
              </a:solidFill>
              <a:latin typeface="Work Sans Light" pitchFamily="2" charset="77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bg1"/>
                </a:solidFill>
                <a:latin typeface="Work Sans Light" pitchFamily="2" charset="77"/>
              </a:rPr>
              <a:t>Implementar una estrategia de marketing que resalte la belleza y la versatilidad de las prendas, utilizando canales digitales y redes sociales para conectar eficazmente con el público objetivo y aumentar la visibilidad de la marca.</a:t>
            </a:r>
            <a:endParaRPr lang="es-MX" sz="1200" dirty="0">
              <a:solidFill>
                <a:schemeClr val="bg1"/>
              </a:solidFill>
              <a:latin typeface="Work Sans Light" pitchFamily="2" charset="77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bg1"/>
                </a:solidFill>
                <a:latin typeface="Work Sans Light" pitchFamily="2" charset="77"/>
              </a:rPr>
              <a:t>Crear estilos de ropa sean fáciles de combinar y adecuados para diversos escenarios, permitiendo a las mujeres adaptar sus prendas a diferentes situaciones cotidianas con simplicidad.</a:t>
            </a:r>
            <a:endParaRPr lang="es-MX" sz="1200" dirty="0">
              <a:solidFill>
                <a:schemeClr val="bg1"/>
              </a:solidFill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E9FEB08-0567-0CE1-8090-F6070A2A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4" r="9090" b="2306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JUSTIFICACIÓN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</a:rPr>
              <a:t>Se propone crear el sistema web </a:t>
            </a:r>
            <a:r>
              <a:rPr lang="en-US" sz="1100" b="1">
                <a:solidFill>
                  <a:schemeClr val="bg1"/>
                </a:solidFill>
              </a:rPr>
              <a:t>ALL PINK Manager</a:t>
            </a:r>
            <a:r>
              <a:rPr lang="en-US" sz="1100">
                <a:solidFill>
                  <a:schemeClr val="bg1"/>
                </a:solidFill>
              </a:rPr>
              <a:t>, que será una herramienta clave para gestionar los procesos de </a:t>
            </a:r>
            <a:r>
              <a:rPr lang="en-US" sz="1100" b="1">
                <a:solidFill>
                  <a:schemeClr val="bg1"/>
                </a:solidFill>
              </a:rPr>
              <a:t>inventario</a:t>
            </a:r>
            <a:r>
              <a:rPr lang="en-US" sz="1100">
                <a:solidFill>
                  <a:schemeClr val="bg1"/>
                </a:solidFill>
              </a:rPr>
              <a:t> y </a:t>
            </a:r>
            <a:r>
              <a:rPr lang="en-US" sz="1100" b="1">
                <a:solidFill>
                  <a:schemeClr val="bg1"/>
                </a:solidFill>
              </a:rPr>
              <a:t>marketing digital</a:t>
            </a:r>
            <a:r>
              <a:rPr lang="en-US" sz="1100">
                <a:solidFill>
                  <a:schemeClr val="bg1"/>
                </a:solidFill>
              </a:rPr>
              <a:t> de la empresa </a:t>
            </a:r>
            <a:r>
              <a:rPr lang="en-US" sz="1100" b="1">
                <a:solidFill>
                  <a:schemeClr val="bg1"/>
                </a:solidFill>
              </a:rPr>
              <a:t>ALL PINK</a:t>
            </a:r>
            <a:r>
              <a:rPr lang="en-US" sz="1100">
                <a:solidFill>
                  <a:schemeClr val="bg1"/>
                </a:solidFill>
              </a:rPr>
              <a:t>. Permitirá automatizar el control de stock y mejorar la gestión de campañas publicitarias.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La importancia del Sistema</a:t>
            </a:r>
            <a:br>
              <a:rPr lang="en-US" sz="1100">
                <a:solidFill>
                  <a:schemeClr val="bg1"/>
                </a:solidFill>
              </a:rPr>
            </a:br>
            <a:r>
              <a:rPr lang="en-US" sz="1100">
                <a:solidFill>
                  <a:schemeClr val="bg1"/>
                </a:solidFill>
              </a:rPr>
              <a:t>ALL PINK Manager gestionará a </a:t>
            </a:r>
            <a:r>
              <a:rPr lang="en-US" sz="1100" b="1">
                <a:solidFill>
                  <a:schemeClr val="bg1"/>
                </a:solidFill>
              </a:rPr>
              <a:t>administradores</a:t>
            </a:r>
            <a:r>
              <a:rPr lang="en-US" sz="1100">
                <a:solidFill>
                  <a:schemeClr val="bg1"/>
                </a:solidFill>
              </a:rPr>
              <a:t> y </a:t>
            </a:r>
            <a:r>
              <a:rPr lang="en-US" sz="1100" b="1">
                <a:solidFill>
                  <a:schemeClr val="bg1"/>
                </a:solidFill>
              </a:rPr>
              <a:t>empleados</a:t>
            </a:r>
            <a:r>
              <a:rPr lang="en-US" sz="1100">
                <a:solidFill>
                  <a:schemeClr val="bg1"/>
                </a:solidFill>
              </a:rPr>
              <a:t>. Los </a:t>
            </a:r>
            <a:r>
              <a:rPr lang="en-US" sz="1100" b="1">
                <a:solidFill>
                  <a:schemeClr val="bg1"/>
                </a:solidFill>
              </a:rPr>
              <a:t>empleados</a:t>
            </a:r>
            <a:r>
              <a:rPr lang="en-US" sz="1100">
                <a:solidFill>
                  <a:schemeClr val="bg1"/>
                </a:solidFill>
              </a:rPr>
              <a:t> podrán controlar el inventario en tiempo real, optimizando la reposición de productos. Los </a:t>
            </a:r>
            <a:r>
              <a:rPr lang="en-US" sz="1100" b="1">
                <a:solidFill>
                  <a:schemeClr val="bg1"/>
                </a:solidFill>
              </a:rPr>
              <a:t>administradores</a:t>
            </a:r>
            <a:r>
              <a:rPr lang="en-US" sz="1100">
                <a:solidFill>
                  <a:schemeClr val="bg1"/>
                </a:solidFill>
              </a:rPr>
              <a:t> podrán crear campañas más efectivas y generar reportes para tomar mejores decisiones.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El aporte al sector</a:t>
            </a:r>
            <a:br>
              <a:rPr lang="en-US" sz="1100">
                <a:solidFill>
                  <a:schemeClr val="bg1"/>
                </a:solidFill>
              </a:rPr>
            </a:br>
            <a:r>
              <a:rPr lang="en-US" sz="1100">
                <a:solidFill>
                  <a:schemeClr val="bg1"/>
                </a:solidFill>
              </a:rPr>
              <a:t>ALL PINK Manager beneficiará al sector de </a:t>
            </a:r>
            <a:r>
              <a:rPr lang="en-US" sz="1100" b="1">
                <a:solidFill>
                  <a:schemeClr val="bg1"/>
                </a:solidFill>
              </a:rPr>
              <a:t>comercio electrónico</a:t>
            </a:r>
            <a:r>
              <a:rPr lang="en-US" sz="1100">
                <a:solidFill>
                  <a:schemeClr val="bg1"/>
                </a:solidFill>
              </a:rPr>
              <a:t> y </a:t>
            </a:r>
            <a:r>
              <a:rPr lang="en-US" sz="1100" b="1">
                <a:solidFill>
                  <a:schemeClr val="bg1"/>
                </a:solidFill>
              </a:rPr>
              <a:t>moda femenina</a:t>
            </a:r>
            <a:r>
              <a:rPr lang="en-US" sz="1100">
                <a:solidFill>
                  <a:schemeClr val="bg1"/>
                </a:solidFill>
              </a:rPr>
              <a:t>, mejorando la eficiencia interna y optimizando la experiencia del cliente en un entorno digital.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15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3575</TotalTime>
  <Words>1113</Words>
  <Application>Microsoft Office PowerPoint</Application>
  <PresentationFormat>Panorámica</PresentationFormat>
  <Paragraphs>82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PROBLEMA</vt:lpstr>
      <vt:lpstr>Presentación de PowerPoint</vt:lpstr>
      <vt:lpstr>Presentación de PowerPoint</vt:lpstr>
      <vt:lpstr>JUSTIFICACIÓN</vt:lpstr>
      <vt:lpstr>ALCANCE</vt:lpstr>
      <vt:lpstr>DELIMITACIÓN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Aprendiz</cp:lastModifiedBy>
  <cp:revision>74</cp:revision>
  <dcterms:created xsi:type="dcterms:W3CDTF">2020-10-01T23:51:28Z</dcterms:created>
  <dcterms:modified xsi:type="dcterms:W3CDTF">2024-09-14T13:38:57Z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